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5" r:id="rId3"/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slideMaster" Target="slideMasters/slideMaster3.xml"/><Relationship Id="rId19" Type="http://schemas.openxmlformats.org/officeDocument/2006/relationships/font" Target="fonts/ProximaNova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3333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33333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7" name="Shape 7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Shape 10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Shape 129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3" name="Shape 13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Shape 14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2" name="Shape 142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Shape 14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Shape 144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Shape 145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Shape 146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153" name="Shape 153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4" name="Shape 1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5" name="Shape 15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3" name="Shape 163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Shape 164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169" name="Shape 16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70" name="Shape 17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8" name="Shape 178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Shape 179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3" name="Shape 1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84" name="Shape 18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Shape 192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Shape 193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Shape 194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Shape 195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Shape 196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0" name="Shape 20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01" name="Shape 20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1" name="Shape 21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12" name="Shape 212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Shape 22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2" name="Shape 22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23" name="Shape 22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Shape 23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2" name="Shape 232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Shape 233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238" name="Shape 2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9" name="Shape 2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40" name="Shape 24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8" name="Shape 2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Shape 249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" name="Shape 250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Shape 34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3" name="Shape 25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4" name="Shape 2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5" name="Shape 25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Shape 263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Shape 266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Shape 26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8" name="Shape 26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69" name="Shape 26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7" name="Shape 277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Shape 278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 1">
  <p:cSld name="0 – Title">
    <p:bg>
      <p:bgPr>
        <a:solidFill>
          <a:schemeClr val="lt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281" name="Shape 281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Shape 283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Shape 284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85" name="Shape 28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roxima Nova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6" name="Shape 286"/>
          <p:cNvGrpSpPr/>
          <p:nvPr/>
        </p:nvGrpSpPr>
        <p:grpSpPr>
          <a:xfrm>
            <a:off x="634507" y="819387"/>
            <a:ext cx="1337022" cy="313204"/>
            <a:chOff x="1841475" y="2392725"/>
            <a:chExt cx="3928950" cy="920375"/>
          </a:xfrm>
        </p:grpSpPr>
        <p:sp>
          <p:nvSpPr>
            <p:cNvPr id="287" name="Shape 287"/>
            <p:cNvSpPr/>
            <p:nvPr/>
          </p:nvSpPr>
          <p:spPr>
            <a:xfrm>
              <a:off x="2574175" y="2392725"/>
              <a:ext cx="139800" cy="905100"/>
            </a:xfrm>
            <a:custGeom>
              <a:pathLst>
                <a:path extrusionOk="0" h="120000" w="12000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816875" y="2626700"/>
              <a:ext cx="703800" cy="68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3557125" y="2626700"/>
              <a:ext cx="615000" cy="685800"/>
            </a:xfrm>
            <a:custGeom>
              <a:pathLst>
                <a:path extrusionOk="0" h="120000" w="12000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4732275" y="2617400"/>
              <a:ext cx="582300" cy="679800"/>
            </a:xfrm>
            <a:custGeom>
              <a:pathLst>
                <a:path extrusionOk="0" h="120000" w="12000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5448725" y="2392725"/>
              <a:ext cx="139800" cy="905100"/>
            </a:xfrm>
            <a:custGeom>
              <a:pathLst>
                <a:path extrusionOk="0" h="120000" w="12000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1841475" y="2392725"/>
              <a:ext cx="617700" cy="904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4278825" y="2482125"/>
              <a:ext cx="369300" cy="813900"/>
            </a:xfrm>
            <a:custGeom>
              <a:pathLst>
                <a:path extrusionOk="0" h="120000" w="12000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5652525" y="3180600"/>
              <a:ext cx="117900" cy="117300"/>
            </a:xfrm>
            <a:custGeom>
              <a:pathLst>
                <a:path extrusionOk="0" h="120000" w="12000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Shape 295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 1">
  <p:cSld name="3 – Standard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grpSp>
        <p:nvGrpSpPr>
          <p:cNvPr id="298" name="Shape 298"/>
          <p:cNvGrpSpPr/>
          <p:nvPr/>
        </p:nvGrpSpPr>
        <p:grpSpPr>
          <a:xfrm>
            <a:off x="287525" y="4854557"/>
            <a:ext cx="634918" cy="148733"/>
            <a:chOff x="1841475" y="2392725"/>
            <a:chExt cx="3928950" cy="920375"/>
          </a:xfrm>
        </p:grpSpPr>
        <p:sp>
          <p:nvSpPr>
            <p:cNvPr id="299" name="Shape 299"/>
            <p:cNvSpPr/>
            <p:nvPr/>
          </p:nvSpPr>
          <p:spPr>
            <a:xfrm>
              <a:off x="2574175" y="2392725"/>
              <a:ext cx="139800" cy="905100"/>
            </a:xfrm>
            <a:custGeom>
              <a:pathLst>
                <a:path extrusionOk="0" h="120000" w="12000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2816875" y="2626700"/>
              <a:ext cx="703800" cy="68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557125" y="2626700"/>
              <a:ext cx="615000" cy="685800"/>
            </a:xfrm>
            <a:custGeom>
              <a:pathLst>
                <a:path extrusionOk="0" h="120000" w="12000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4732275" y="2617400"/>
              <a:ext cx="582300" cy="679800"/>
            </a:xfrm>
            <a:custGeom>
              <a:pathLst>
                <a:path extrusionOk="0" h="120000" w="12000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5448725" y="2392725"/>
              <a:ext cx="139800" cy="905100"/>
            </a:xfrm>
            <a:custGeom>
              <a:pathLst>
                <a:path extrusionOk="0" h="120000" w="12000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1841475" y="2392725"/>
              <a:ext cx="617700" cy="904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4278825" y="2482125"/>
              <a:ext cx="369300" cy="813900"/>
            </a:xfrm>
            <a:custGeom>
              <a:pathLst>
                <a:path extrusionOk="0" h="120000" w="12000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5652525" y="3180600"/>
              <a:ext cx="117900" cy="117300"/>
            </a:xfrm>
            <a:custGeom>
              <a:pathLst>
                <a:path extrusionOk="0" h="120000" w="12000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Shape 307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309" name="Shape 309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Shape 311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Shape 312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Shape 31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14" name="Shape 314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315" name="Shape 31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Shape 323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6" name="Shape 32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7" name="Shape 32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Shape 335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 1">
  <p:cSld name="CUSTOM_5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Shape 337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Shape 33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9" name="Shape 3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40" name="Shape 34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8" name="Shape 348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Shape 349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0" name="Shape 350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 1">
  <p:cSld name="CUSTOM_8_2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3" name="Shape 35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4" name="Shape 3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55" name="Shape 35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Shape 363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Shape 3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67" name="Shape 36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Shape 37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6" name="Shape 376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Shape 377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Shape 378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Shape 379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Shape 380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2" name="Shape 382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3" name="Shape 383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386" name="Shape 386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Shape 388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Shape 389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Shape 390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91" name="Shape 391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392" name="Shape 392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Shape 400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403" name="Shape 40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4" name="Shape 40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2" name="Shape 412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Shape 413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417" name="Shape 417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8" name="Shape 41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19" name="Shape 41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7" name="Shape 427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Shape 428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9" name="Shape 429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3" name="Shape 43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34" name="Shape 43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Shape 442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5" name="Shape 44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46" name="Shape 446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Shape 454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Shape 455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Shape 456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Shape 457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Shape 458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Shape 4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2" name="Shape 46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63" name="Shape 46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3" name="Shape 47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74" name="Shape 47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Shape 483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Shape 48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85" name="Shape 48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86" name="Shape 486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4" name="Shape 494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Shape 495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6" name="Shape 496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Shape 498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9" name="Shape 49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00" name="Shape 50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Shape 50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9" name="Shape 509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0" name="Shape 510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1" name="Shape 511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4" name="Shape 514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5" name="Shape 51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16" name="Shape 516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Shape 524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8" name="Shape 3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9" name="Shape 3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Shape 5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28" name="Shape 52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Shape 53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7" name="Shape 537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Shape 538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Shape 539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0" name="Shape 540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Shape 541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3" name="Shape 543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4" name="Shape 544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00A4F6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Shape 54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7" name="Shape 54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Shape 54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9" name="Shape 54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0" name="Shape 550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1" name="Shape 5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3" name="Shape 55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4" name="Shape 55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Shape 55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6" name="Shape 5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8" name="Shape 5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00A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1" name="Shape 5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2" name="Shape 562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9pPr>
          </a:lstStyle>
          <a:p/>
        </p:txBody>
      </p:sp>
      <p:sp>
        <p:nvSpPr>
          <p:cNvPr id="563" name="Shape 56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4" name="Shape 5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5" name="Shape 5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Shape 56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Shape 56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Shape 56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Shape 5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2" name="Shape 572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3" name="Shape 57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5" name="Shape 57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Shape 57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7" name="Shape 577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0" name="Shape 58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1" name="Shape 58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3" name="Shape 58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0A4F6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Shape 58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6" name="Shape 58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7" name="Shape 58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Shape 58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" name="Shape 5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1" name="Shape 5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Shape 60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Shape 61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Shape 63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7" name="Shape 6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8" name="Shape 6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8" name="Shape 7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9" name="Shape 7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Shape 8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0" name="Shape 9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1" name="Shape 9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9" name="Shape 9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Shape 100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hape 10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" name="Shape 10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5" name="Shape 10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Shape 11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" name="Shape 114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Shape 115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7.xml"/><Relationship Id="rId6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B0iWJuPVlqJkOCnbUTTzlT5nvGECKFsx/view?usp=sharing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drive.google.com/file/d/1U5zFncMgou98gSHuCmXLxUhSKPYHqHqi/view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type="title"/>
          </p:nvPr>
        </p:nvSpPr>
        <p:spPr>
          <a:xfrm>
            <a:off x="523199" y="1737025"/>
            <a:ext cx="8564700" cy="11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Apps with the new Autoscaler CLI for PCF v2.1</a:t>
            </a:r>
            <a:endParaRPr/>
          </a:p>
        </p:txBody>
      </p:sp>
      <p:sp>
        <p:nvSpPr>
          <p:cNvPr id="594" name="Shape 594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Chris Busch, Platform Architect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April, 2018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Manager - View and Scale Apps Manually</a:t>
            </a:r>
            <a:endParaRPr/>
          </a:p>
        </p:txBody>
      </p:sp>
      <p:sp>
        <p:nvSpPr>
          <p:cNvPr id="600" name="Shape 600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either horizontal scaling with the Instance counts or vertical scaling with Memory and Disk limit changes, which alters the container size with a complete app restart.</a:t>
            </a:r>
            <a:endParaRPr/>
          </a:p>
          <a:p>
            <a:pPr indent="0" lvl="0" marL="0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http://docs.pivotal.io/pivotalcf/2-1/console/manage-apps.html#scale</a:t>
            </a:r>
            <a:endParaRPr/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600" y="144057"/>
            <a:ext cx="3523425" cy="153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2" name="Shape 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175" y="1792925"/>
            <a:ext cx="3838924" cy="3308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App Autoscaler</a:t>
            </a:r>
            <a:endParaRPr/>
          </a:p>
        </p:txBody>
      </p:sp>
      <p:sp>
        <p:nvSpPr>
          <p:cNvPr id="608" name="Shape 608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on </a:t>
            </a:r>
            <a:r>
              <a:rPr b="1" lang="en"/>
              <a:t>Autoscaling</a:t>
            </a:r>
            <a:r>
              <a:rPr lang="en"/>
              <a:t> with slider, which creates an autoscaler service instance and binds it to your processes and instances.</a:t>
            </a:r>
            <a:endParaRPr/>
          </a:p>
          <a:p>
            <a:pPr indent="0" lvl="0" marL="0"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Click </a:t>
            </a:r>
            <a:r>
              <a:rPr b="1" lang="en"/>
              <a:t>Manage Autoscaling</a:t>
            </a:r>
            <a:r>
              <a:rPr lang="en"/>
              <a:t> link to open App Autoscaler</a:t>
            </a:r>
            <a:endParaRPr/>
          </a:p>
          <a:p>
            <a:pPr indent="0" lvl="0" mar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http://docs.pivotal.io/pivotalcf/2-1/appsman-services/autoscaler/using-autoscaler.html#setup</a:t>
            </a:r>
            <a:endParaRPr/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226" y="1397522"/>
            <a:ext cx="5108249" cy="2217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0" name="Shape 610"/>
          <p:cNvSpPr/>
          <p:nvPr/>
        </p:nvSpPr>
        <p:spPr>
          <a:xfrm>
            <a:off x="3683000" y="2330975"/>
            <a:ext cx="1063500" cy="32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7423150" y="2330975"/>
            <a:ext cx="1330200" cy="325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http://docs.pivotal.io/pivotalcf/2-1/appsman-services/autoscaler/using-autoscaler.html#config</a:t>
            </a:r>
            <a:endParaRPr/>
          </a:p>
        </p:txBody>
      </p:sp>
      <p:sp>
        <p:nvSpPr>
          <p:cNvPr id="617" name="Shape 617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Scaling with New </a:t>
            </a:r>
            <a:r>
              <a:rPr lang="en"/>
              <a:t>App Autoscaler Metrics</a:t>
            </a:r>
            <a:endParaRPr/>
          </a:p>
        </p:txBody>
      </p:sp>
      <p:sp>
        <p:nvSpPr>
          <p:cNvPr id="618" name="Shape 618"/>
          <p:cNvSpPr txBox="1"/>
          <p:nvPr>
            <p:ph idx="2" type="body"/>
          </p:nvPr>
        </p:nvSpPr>
        <p:spPr>
          <a:xfrm>
            <a:off x="3810675" y="244825"/>
            <a:ext cx="50472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 Autoscaler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Two New Autoscaling Rule Types [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demo</a:t>
            </a:r>
            <a:r>
              <a:rPr lang="en" sz="1400"/>
              <a:t>]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Container </a:t>
            </a:r>
            <a:r>
              <a:rPr b="1" lang="en" sz="1400"/>
              <a:t>Memory Utilization</a:t>
            </a:r>
            <a:r>
              <a:rPr lang="en" sz="1400"/>
              <a:t>: The average RAM percentage used for all instances of the app.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RabbitMQ Depth</a:t>
            </a:r>
            <a:r>
              <a:rPr lang="en" sz="1400"/>
              <a:t>: The length of a specified RabbitMQ queue.</a:t>
            </a:r>
            <a:endParaRPr sz="1400"/>
          </a:p>
        </p:txBody>
      </p:sp>
      <p:pic>
        <p:nvPicPr>
          <p:cNvPr id="619" name="Shape 6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175" y="2195050"/>
            <a:ext cx="1564428" cy="2748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0" name="Shape 6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947" y="2195050"/>
            <a:ext cx="1564428" cy="2748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1" name="Shape 6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00" y="2274298"/>
            <a:ext cx="1290300" cy="8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Autoscaler CLI Plugin</a:t>
            </a:r>
            <a:endParaRPr/>
          </a:p>
        </p:txBody>
      </p:sp>
      <p:sp>
        <p:nvSpPr>
          <p:cNvPr id="627" name="Shape 627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from the Pivotal Network for your operating system.</a:t>
            </a:r>
            <a:endParaRPr/>
          </a:p>
          <a:p>
            <a:pPr indent="0" lvl="0" marL="0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https://network.pivotal.io/products/pcf-app-autoscaler</a:t>
            </a:r>
            <a:endParaRPr/>
          </a:p>
        </p:txBody>
      </p:sp>
      <p:sp>
        <p:nvSpPr>
          <p:cNvPr id="628" name="Shape 628"/>
          <p:cNvSpPr txBox="1"/>
          <p:nvPr>
            <p:ph idx="2" type="body"/>
          </p:nvPr>
        </p:nvSpPr>
        <p:spPr>
          <a:xfrm>
            <a:off x="3201075" y="397225"/>
            <a:ext cx="58635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Plugin to existing CF CLI</a:t>
            </a:r>
            <a:br>
              <a:rPr lang="en"/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cf install-plugin \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autoscaler-for-pcf-cliplugin-macosx64-binary-1.0.42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>
              <a:spcBef>
                <a:spcPts val="1000"/>
              </a:spcBef>
              <a:spcAft>
                <a:spcPts val="2000"/>
              </a:spcAft>
              <a:buSzPts val="1600"/>
              <a:buChar char="●"/>
            </a:pPr>
            <a:r>
              <a:rPr lang="en"/>
              <a:t>Supports multiple operating systems</a:t>
            </a:r>
            <a:endParaRPr/>
          </a:p>
        </p:txBody>
      </p:sp>
      <p:pic>
        <p:nvPicPr>
          <p:cNvPr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496" y="1698483"/>
            <a:ext cx="2579300" cy="65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0" name="Shape 6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700" y="2572750"/>
            <a:ext cx="4310050" cy="2401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Autoscaler CLI</a:t>
            </a:r>
            <a:endParaRPr/>
          </a:p>
        </p:txBody>
      </p:sp>
      <p:sp>
        <p:nvSpPr>
          <p:cNvPr id="636" name="Shape 636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https://docs.pivotal.io/pivotalcf/2-1/appsman-services/autoscaler/using-autoscaler-cli.html</a:t>
            </a:r>
            <a:endParaRPr/>
          </a:p>
        </p:txBody>
      </p:sp>
      <p:sp>
        <p:nvSpPr>
          <p:cNvPr id="637" name="Shape 637"/>
          <p:cNvSpPr txBox="1"/>
          <p:nvPr>
            <p:ph idx="2" type="body"/>
          </p:nvPr>
        </p:nvSpPr>
        <p:spPr>
          <a:xfrm>
            <a:off x="3810675" y="967325"/>
            <a:ext cx="5047200" cy="3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</a:t>
            </a:r>
            <a:r>
              <a:rPr lang="en"/>
              <a:t>reate and manage App Autoscaler rules from a shell or programmatically for a CI/CD pipeline</a:t>
            </a:r>
            <a:endParaRPr/>
          </a:p>
          <a:p>
            <a:pPr indent="-330200" lvl="0" marL="457200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Alternative to the PCF App Autoscaler UI in Apps Manager</a:t>
            </a:r>
            <a:endParaRPr/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600" y="2929577"/>
            <a:ext cx="7207151" cy="208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Mac, Windows, and Linux versions of the CLI plugin will be available for download on Pivnet for PCF 1.10 - 2.1 in March 2018.</a:t>
            </a:r>
            <a:endParaRPr/>
          </a:p>
          <a:p>
            <a:pPr indent="0" lvl="0" marL="0" rtl="0">
              <a:spcBef>
                <a:spcPts val="1500"/>
              </a:spcBef>
              <a:spcAft>
                <a:spcPts val="15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644" name="Shape 64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Autoscaler: New CLI Plugin</a:t>
            </a:r>
            <a:endParaRPr/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050" y="477225"/>
            <a:ext cx="6059951" cy="422718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/>
        </p:nvSpPr>
        <p:spPr>
          <a:xfrm>
            <a:off x="3422950" y="4631750"/>
            <a:ext cx="178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3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Click to view a demo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Autoscaling Lab</a:t>
            </a:r>
            <a:endParaRPr/>
          </a:p>
        </p:txBody>
      </p:sp>
      <p:sp>
        <p:nvSpPr>
          <p:cNvPr id="652" name="Shape 652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2.1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657" name="Shape 657"/>
          <p:cNvPicPr preferRelativeResize="0"/>
          <p:nvPr/>
        </p:nvPicPr>
        <p:blipFill rotWithShape="1">
          <a:blip r:embed="rId3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Shape 659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0" name="Shape 660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61" name="Shape 661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662" name="Shape 662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Shape 670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